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456" r:id="rId2"/>
    <p:sldId id="485" r:id="rId3"/>
    <p:sldId id="50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g>
</file>

<file path=ppt/media/image4.jpe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859CE-9390-0A4C-B8CD-AA2DC5FF3298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732E5-59F9-B643-9A9C-65C8A4C7013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1429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FDB0EA-A322-3945-82E4-5B59A7F8735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" altLang="zh-CN"/>
              <a:t>Attention Mechanisms of Video-Oriented Task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385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6F0D93-01FA-43CB-9278-F199B5546C32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C54147-7DCA-A440-9423-C35D62B502A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" altLang="zh-CN"/>
              <a:t>Attention Mechanisms of Video-Oriented Task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923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6F0D93-01FA-43CB-9278-F199B5546C32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C54147-7DCA-A440-9423-C35D62B502A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" altLang="zh-CN"/>
              <a:t>Attention Mechanisms of Video-Oriented Task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324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5" Type="http://schemas.openxmlformats.org/officeDocument/2006/relationships/image" Target="../media/image13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jpeg"/><Relationship Id="rId14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FD113-ACFD-824C-9536-865CA966BB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89187AC-381E-A648-9817-37D33CF4A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6E8BA8-9D3F-1041-887E-8CCA75450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CABE16-C42A-7442-BA81-72130F471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F42538-D1B0-114A-AACE-4E71170D1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634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054294-47B5-4440-9441-2476838E3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95F1F5-5388-6542-845A-9B5B9DBFD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1502F3-7D38-954F-AFA0-A25660E53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24EACF-7045-4648-931B-9831C212B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A4F361-FDB5-FB4E-B383-1564EE651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6365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3128A17-F26A-D945-9A55-F6AB7939FD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80A9EC-CF4B-EE4C-B7E1-BEE181087F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2E4B50-4D6A-6341-A158-DC0F3CB61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A8E057-FE14-4E48-87CA-AC4EBA994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22E264-E577-9E4C-9530-F54C8DDE4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2814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FCC224CC-2C8E-0E48-84EC-62983A33C5D3}"/>
              </a:ext>
            </a:extLst>
          </p:cNvPr>
          <p:cNvSpPr>
            <a:spLocks/>
          </p:cNvSpPr>
          <p:nvPr userDrawn="1"/>
        </p:nvSpPr>
        <p:spPr>
          <a:xfrm>
            <a:off x="3059997" y="-1564"/>
            <a:ext cx="3060000" cy="2286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5D6FC47-7CB7-2747-9D68-E020515046B2}"/>
              </a:ext>
            </a:extLst>
          </p:cNvPr>
          <p:cNvSpPr>
            <a:spLocks/>
          </p:cNvSpPr>
          <p:nvPr userDrawn="1"/>
        </p:nvSpPr>
        <p:spPr>
          <a:xfrm>
            <a:off x="3056070" y="2277253"/>
            <a:ext cx="3060000" cy="2286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4EC7555-EBFD-AB48-928F-5632B0ABBD0A}"/>
              </a:ext>
            </a:extLst>
          </p:cNvPr>
          <p:cNvSpPr>
            <a:spLocks/>
          </p:cNvSpPr>
          <p:nvPr userDrawn="1"/>
        </p:nvSpPr>
        <p:spPr>
          <a:xfrm>
            <a:off x="9154495" y="0"/>
            <a:ext cx="3060000" cy="2286000"/>
          </a:xfrm>
          <a:prstGeom prst="rect">
            <a:avLst/>
          </a:prstGeom>
          <a:blipFill dpi="0" rotWithShape="1">
            <a:blip r:embed="rId4"/>
            <a:srcRect/>
            <a:stretch>
              <a:fillRect l="-14705" t="-9842" r="-2941" b="-39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493912C-0A00-7D45-9BD5-AA744D1EE57E}"/>
              </a:ext>
            </a:extLst>
          </p:cNvPr>
          <p:cNvSpPr>
            <a:spLocks/>
          </p:cNvSpPr>
          <p:nvPr userDrawn="1"/>
        </p:nvSpPr>
        <p:spPr>
          <a:xfrm>
            <a:off x="3059993" y="4568872"/>
            <a:ext cx="3060000" cy="228600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B0A46E-6292-AD48-A973-F12BBECE85AC}"/>
              </a:ext>
            </a:extLst>
          </p:cNvPr>
          <p:cNvSpPr>
            <a:spLocks/>
          </p:cNvSpPr>
          <p:nvPr userDrawn="1"/>
        </p:nvSpPr>
        <p:spPr>
          <a:xfrm>
            <a:off x="6116066" y="4565744"/>
            <a:ext cx="3060000" cy="2286000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E20F3D9-40D3-2842-90E9-CEE1471CEC30}"/>
              </a:ext>
            </a:extLst>
          </p:cNvPr>
          <p:cNvSpPr/>
          <p:nvPr userDrawn="1"/>
        </p:nvSpPr>
        <p:spPr>
          <a:xfrm>
            <a:off x="9168120" y="4565744"/>
            <a:ext cx="3060000" cy="2286000"/>
          </a:xfrm>
          <a:prstGeom prst="rect">
            <a:avLst/>
          </a:prstGeom>
          <a:blipFill dpi="0" rotWithShape="1">
            <a:blip r:embed="rId7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267212F-01AE-A448-8B10-368531304C83}"/>
              </a:ext>
            </a:extLst>
          </p:cNvPr>
          <p:cNvSpPr/>
          <p:nvPr userDrawn="1"/>
        </p:nvSpPr>
        <p:spPr>
          <a:xfrm>
            <a:off x="9156243" y="2286555"/>
            <a:ext cx="3060000" cy="2286000"/>
          </a:xfrm>
          <a:prstGeom prst="rect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1A44120-9BE0-F84C-B85A-A937A35F9BD4}"/>
              </a:ext>
            </a:extLst>
          </p:cNvPr>
          <p:cNvSpPr>
            <a:spLocks/>
          </p:cNvSpPr>
          <p:nvPr userDrawn="1"/>
        </p:nvSpPr>
        <p:spPr>
          <a:xfrm>
            <a:off x="6108934" y="5064"/>
            <a:ext cx="3060000" cy="2286000"/>
          </a:xfrm>
          <a:prstGeom prst="rect">
            <a:avLst/>
          </a:prstGeom>
          <a:blipFill dpi="0" rotWithShape="1">
            <a:blip r:embed="rId9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E979D0E-E0C0-444D-B10D-17D4ACA47C74}"/>
              </a:ext>
            </a:extLst>
          </p:cNvPr>
          <p:cNvSpPr/>
          <p:nvPr userDrawn="1"/>
        </p:nvSpPr>
        <p:spPr>
          <a:xfrm>
            <a:off x="6102828" y="2285817"/>
            <a:ext cx="3060000" cy="2286000"/>
          </a:xfrm>
          <a:prstGeom prst="rect">
            <a:avLst/>
          </a:prstGeom>
          <a:blipFill dpi="0" rotWithShape="1">
            <a:blip r:embed="rId10"/>
            <a:srcRect/>
            <a:stretch>
              <a:fillRect l="-1177" t="-2756" r="-1177" b="-27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C9F281E-2786-DA46-9E13-7484F7A49B2C}"/>
              </a:ext>
            </a:extLst>
          </p:cNvPr>
          <p:cNvSpPr/>
          <p:nvPr userDrawn="1"/>
        </p:nvSpPr>
        <p:spPr>
          <a:xfrm>
            <a:off x="-47995" y="-9926"/>
            <a:ext cx="12276115" cy="6868799"/>
          </a:xfrm>
          <a:prstGeom prst="rect">
            <a:avLst/>
          </a:prstGeom>
          <a:gradFill flip="none" rotWithShape="1">
            <a:gsLst>
              <a:gs pos="43000">
                <a:schemeClr val="bg1">
                  <a:alpha val="93881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3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667283D9-DEC4-C14F-8B51-2788C1C319C9}"/>
              </a:ext>
            </a:extLst>
          </p:cNvPr>
          <p:cNvSpPr>
            <a:spLocks noChangeAspect="1"/>
          </p:cNvSpPr>
          <p:nvPr userDrawn="1"/>
        </p:nvSpPr>
        <p:spPr>
          <a:xfrm>
            <a:off x="-1488305" y="2267858"/>
            <a:ext cx="7386357" cy="4638290"/>
          </a:xfrm>
          <a:prstGeom prst="rect">
            <a:avLst/>
          </a:prstGeom>
          <a:blipFill dpi="0" rotWithShape="1">
            <a:blip r:embed="rId11">
              <a:alphaModFix amt="3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75D757CE-3602-E248-8503-5C8044D520A0}"/>
              </a:ext>
            </a:extLst>
          </p:cNvPr>
          <p:cNvGrpSpPr/>
          <p:nvPr userDrawn="1"/>
        </p:nvGrpSpPr>
        <p:grpSpPr>
          <a:xfrm>
            <a:off x="4486122" y="2305721"/>
            <a:ext cx="279667" cy="257275"/>
            <a:chOff x="7236188" y="2930674"/>
            <a:chExt cx="654981" cy="602537"/>
          </a:xfrm>
        </p:grpSpPr>
        <p:sp>
          <p:nvSpPr>
            <p:cNvPr id="20" name="Freeform 138">
              <a:extLst>
                <a:ext uri="{FF2B5EF4-FFF2-40B4-BE49-F238E27FC236}">
                  <a16:creationId xmlns:a16="http://schemas.microsoft.com/office/drawing/2014/main" id="{2EAE0DEE-86FB-FE46-8704-9F1B1A6B1317}"/>
                </a:ext>
              </a:extLst>
            </p:cNvPr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39">
              <a:extLst>
                <a:ext uri="{FF2B5EF4-FFF2-40B4-BE49-F238E27FC236}">
                  <a16:creationId xmlns:a16="http://schemas.microsoft.com/office/drawing/2014/main" id="{D4DDB350-3999-0847-A97E-BB681FDBA9FC}"/>
                </a:ext>
              </a:extLst>
            </p:cNvPr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40">
              <a:extLst>
                <a:ext uri="{FF2B5EF4-FFF2-40B4-BE49-F238E27FC236}">
                  <a16:creationId xmlns:a16="http://schemas.microsoft.com/office/drawing/2014/main" id="{E84DF961-6513-664F-BB48-C4E3E8B0BC27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1">
              <a:extLst>
                <a:ext uri="{FF2B5EF4-FFF2-40B4-BE49-F238E27FC236}">
                  <a16:creationId xmlns:a16="http://schemas.microsoft.com/office/drawing/2014/main" id="{A2DCEF57-DC38-DE4E-9C1E-23E0C70F7A85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2">
              <a:extLst>
                <a:ext uri="{FF2B5EF4-FFF2-40B4-BE49-F238E27FC236}">
                  <a16:creationId xmlns:a16="http://schemas.microsoft.com/office/drawing/2014/main" id="{B47CC206-0960-3F4F-A95D-17AC32F06C38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43">
              <a:extLst>
                <a:ext uri="{FF2B5EF4-FFF2-40B4-BE49-F238E27FC236}">
                  <a16:creationId xmlns:a16="http://schemas.microsoft.com/office/drawing/2014/main" id="{F2484F88-400F-B64B-9AD3-BEDD8BC94C5E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48">
              <a:extLst>
                <a:ext uri="{FF2B5EF4-FFF2-40B4-BE49-F238E27FC236}">
                  <a16:creationId xmlns:a16="http://schemas.microsoft.com/office/drawing/2014/main" id="{A6E57B9F-6AA1-DF4D-944C-6B264DBDEC48}"/>
                </a:ext>
              </a:extLst>
            </p:cNvPr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49">
              <a:extLst>
                <a:ext uri="{FF2B5EF4-FFF2-40B4-BE49-F238E27FC236}">
                  <a16:creationId xmlns:a16="http://schemas.microsoft.com/office/drawing/2014/main" id="{770EA447-AE75-024B-AAA8-B23957AACF0B}"/>
                </a:ext>
              </a:extLst>
            </p:cNvPr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53">
              <a:extLst>
                <a:ext uri="{FF2B5EF4-FFF2-40B4-BE49-F238E27FC236}">
                  <a16:creationId xmlns:a16="http://schemas.microsoft.com/office/drawing/2014/main" id="{517399EF-6313-2445-B99F-EE4233D0A8F3}"/>
                </a:ext>
              </a:extLst>
            </p:cNvPr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54">
              <a:extLst>
                <a:ext uri="{FF2B5EF4-FFF2-40B4-BE49-F238E27FC236}">
                  <a16:creationId xmlns:a16="http://schemas.microsoft.com/office/drawing/2014/main" id="{77AF1D1C-3CB1-3247-8A88-E773F8789DC8}"/>
                </a:ext>
              </a:extLst>
            </p:cNvPr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59">
              <a:extLst>
                <a:ext uri="{FF2B5EF4-FFF2-40B4-BE49-F238E27FC236}">
                  <a16:creationId xmlns:a16="http://schemas.microsoft.com/office/drawing/2014/main" id="{121C8E58-7C8F-AA4B-A31A-C7EBA42932DE}"/>
                </a:ext>
              </a:extLst>
            </p:cNvPr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60">
              <a:extLst>
                <a:ext uri="{FF2B5EF4-FFF2-40B4-BE49-F238E27FC236}">
                  <a16:creationId xmlns:a16="http://schemas.microsoft.com/office/drawing/2014/main" id="{E47369B1-AC66-454E-A694-248A9A219189}"/>
                </a:ext>
              </a:extLst>
            </p:cNvPr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Rectangle 179">
              <a:extLst>
                <a:ext uri="{FF2B5EF4-FFF2-40B4-BE49-F238E27FC236}">
                  <a16:creationId xmlns:a16="http://schemas.microsoft.com/office/drawing/2014/main" id="{A257ABC2-4828-674D-88F8-CFB1BB9795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80">
              <a:extLst>
                <a:ext uri="{FF2B5EF4-FFF2-40B4-BE49-F238E27FC236}">
                  <a16:creationId xmlns:a16="http://schemas.microsoft.com/office/drawing/2014/main" id="{621EB7E4-E14B-AB4B-9816-68C7ED3C581B}"/>
                </a:ext>
              </a:extLst>
            </p:cNvPr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Rectangle 181">
              <a:extLst>
                <a:ext uri="{FF2B5EF4-FFF2-40B4-BE49-F238E27FC236}">
                  <a16:creationId xmlns:a16="http://schemas.microsoft.com/office/drawing/2014/main" id="{71D733C1-5C86-074D-A816-411465E06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82">
              <a:extLst>
                <a:ext uri="{FF2B5EF4-FFF2-40B4-BE49-F238E27FC236}">
                  <a16:creationId xmlns:a16="http://schemas.microsoft.com/office/drawing/2014/main" id="{0F67C0BF-E6A7-6B47-9D07-994CD0CB0983}"/>
                </a:ext>
              </a:extLst>
            </p:cNvPr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Rectangle 194">
              <a:extLst>
                <a:ext uri="{FF2B5EF4-FFF2-40B4-BE49-F238E27FC236}">
                  <a16:creationId xmlns:a16="http://schemas.microsoft.com/office/drawing/2014/main" id="{76E34FA4-B03F-1547-B03F-0026DECE2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95">
              <a:extLst>
                <a:ext uri="{FF2B5EF4-FFF2-40B4-BE49-F238E27FC236}">
                  <a16:creationId xmlns:a16="http://schemas.microsoft.com/office/drawing/2014/main" id="{01EF7A81-A0D8-D14A-9C8B-8ECC67A70C8E}"/>
                </a:ext>
              </a:extLst>
            </p:cNvPr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Rectangle 196">
              <a:extLst>
                <a:ext uri="{FF2B5EF4-FFF2-40B4-BE49-F238E27FC236}">
                  <a16:creationId xmlns:a16="http://schemas.microsoft.com/office/drawing/2014/main" id="{5BC51EF8-B26E-D949-B5B9-AE0DD9469E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97">
              <a:extLst>
                <a:ext uri="{FF2B5EF4-FFF2-40B4-BE49-F238E27FC236}">
                  <a16:creationId xmlns:a16="http://schemas.microsoft.com/office/drawing/2014/main" id="{1C22A43E-8D02-9240-B3B2-522B9F8F26F9}"/>
                </a:ext>
              </a:extLst>
            </p:cNvPr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0" name="Freeform 252">
            <a:extLst>
              <a:ext uri="{FF2B5EF4-FFF2-40B4-BE49-F238E27FC236}">
                <a16:creationId xmlns:a16="http://schemas.microsoft.com/office/drawing/2014/main" id="{A132ECED-AACD-7146-B319-803D18C0CA51}"/>
              </a:ext>
            </a:extLst>
          </p:cNvPr>
          <p:cNvSpPr/>
          <p:nvPr userDrawn="1"/>
        </p:nvSpPr>
        <p:spPr bwMode="auto">
          <a:xfrm rot="12117341">
            <a:off x="1019915" y="2266993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41" name="直接连接符 284">
            <a:extLst>
              <a:ext uri="{FF2B5EF4-FFF2-40B4-BE49-F238E27FC236}">
                <a16:creationId xmlns:a16="http://schemas.microsoft.com/office/drawing/2014/main" id="{13C85435-C61B-3845-9FD3-8BB4505EB1D2}"/>
              </a:ext>
            </a:extLst>
          </p:cNvPr>
          <p:cNvCxnSpPr>
            <a:cxnSpLocks/>
          </p:cNvCxnSpPr>
          <p:nvPr userDrawn="1"/>
        </p:nvCxnSpPr>
        <p:spPr>
          <a:xfrm>
            <a:off x="1174748" y="2709530"/>
            <a:ext cx="3721343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占位符 63">
            <a:extLst>
              <a:ext uri="{FF2B5EF4-FFF2-40B4-BE49-F238E27FC236}">
                <a16:creationId xmlns:a16="http://schemas.microsoft.com/office/drawing/2014/main" id="{5037ED7E-C4F0-DE4E-8F20-D71C7C07A4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2000" y="2224800"/>
            <a:ext cx="7020000" cy="262800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lang="zh-CN" altLang="en-US" sz="2400" b="0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indent="0">
              <a:buNone/>
            </a:pP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Meeting of Paper Sharing</a:t>
            </a:r>
            <a:endParaRPr lang="zh-CN" altLang="en-US" sz="2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F599FC9D-DC62-8940-8BCD-ED047E1B9F3E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95" y="439399"/>
            <a:ext cx="3079579" cy="828000"/>
          </a:xfrm>
          <a:prstGeom prst="rect">
            <a:avLst/>
          </a:prstGeom>
        </p:spPr>
      </p:pic>
      <p:sp>
        <p:nvSpPr>
          <p:cNvPr id="44" name="矩形 43">
            <a:extLst>
              <a:ext uri="{FF2B5EF4-FFF2-40B4-BE49-F238E27FC236}">
                <a16:creationId xmlns:a16="http://schemas.microsoft.com/office/drawing/2014/main" id="{F15BC62C-F9D3-F747-9F22-8CE59802E58B}"/>
              </a:ext>
            </a:extLst>
          </p:cNvPr>
          <p:cNvSpPr/>
          <p:nvPr userDrawn="1"/>
        </p:nvSpPr>
        <p:spPr>
          <a:xfrm>
            <a:off x="5680038" y="5027687"/>
            <a:ext cx="6544235" cy="1846659"/>
          </a:xfrm>
          <a:prstGeom prst="rect">
            <a:avLst/>
          </a:prstGeom>
          <a:blipFill>
            <a:blip r:embed="rId13">
              <a:alphaModFix amt="40000"/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311D277-F615-AB4A-B12E-10D4B73EF8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7764" y="435799"/>
            <a:ext cx="5902329" cy="83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306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矩形 99"/>
          <p:cNvSpPr/>
          <p:nvPr userDrawn="1"/>
        </p:nvSpPr>
        <p:spPr>
          <a:xfrm>
            <a:off x="361950" y="625927"/>
            <a:ext cx="697706" cy="45721"/>
          </a:xfrm>
          <a:prstGeom prst="rect">
            <a:avLst/>
          </a:prstGeom>
          <a:solidFill>
            <a:srgbClr val="5AA2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0C9400C-65E6-8024-7F48-F0A794CF5094}"/>
              </a:ext>
            </a:extLst>
          </p:cNvPr>
          <p:cNvSpPr/>
          <p:nvPr userDrawn="1"/>
        </p:nvSpPr>
        <p:spPr>
          <a:xfrm>
            <a:off x="1059657" y="625927"/>
            <a:ext cx="2883693" cy="457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84C49A9-C3D2-6340-4D32-4046286CA910}"/>
              </a:ext>
            </a:extLst>
          </p:cNvPr>
          <p:cNvSpPr/>
          <p:nvPr userDrawn="1"/>
        </p:nvSpPr>
        <p:spPr>
          <a:xfrm>
            <a:off x="1006594" y="528073"/>
            <a:ext cx="10125749" cy="6358502"/>
          </a:xfrm>
          <a:prstGeom prst="rect">
            <a:avLst/>
          </a:prstGeom>
          <a:blipFill dpi="0" rotWithShape="1">
            <a:blip r:embed="rId2">
              <a:alphaModFix amt="1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9912366-8237-244E-943B-D698D438AB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81" y="153692"/>
            <a:ext cx="2122254" cy="570606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0845B0D5-4014-6F46-9D0C-3F3CFBB581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-171450" y="6506160"/>
            <a:ext cx="4114800" cy="365125"/>
          </a:xfrm>
        </p:spPr>
        <p:txBody>
          <a:bodyPr/>
          <a:lstStyle/>
          <a:p>
            <a:r>
              <a:rPr kumimoji="1" lang="en" altLang="zh-CN"/>
              <a:t>Attention Mechanisms of Video-Oriented Task</a:t>
            </a:r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E6B82EB-EE91-6246-BFCF-CB7CC148F888}"/>
              </a:ext>
            </a:extLst>
          </p:cNvPr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FBAEAD8-DE9D-8B4B-8099-32AEDD6BD336}"/>
              </a:ext>
            </a:extLst>
          </p:cNvPr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12" name="Freeform 138">
              <a:extLst>
                <a:ext uri="{FF2B5EF4-FFF2-40B4-BE49-F238E27FC236}">
                  <a16:creationId xmlns:a16="http://schemas.microsoft.com/office/drawing/2014/main" id="{2F8DF3FF-4E3D-9B47-9B36-7CAF0728163C}"/>
                </a:ext>
              </a:extLst>
            </p:cNvPr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9">
              <a:extLst>
                <a:ext uri="{FF2B5EF4-FFF2-40B4-BE49-F238E27FC236}">
                  <a16:creationId xmlns:a16="http://schemas.microsoft.com/office/drawing/2014/main" id="{D6476843-2A25-7143-B187-1C7EC66604F4}"/>
                </a:ext>
              </a:extLst>
            </p:cNvPr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0">
              <a:extLst>
                <a:ext uri="{FF2B5EF4-FFF2-40B4-BE49-F238E27FC236}">
                  <a16:creationId xmlns:a16="http://schemas.microsoft.com/office/drawing/2014/main" id="{E48A5EBC-08E0-BD4F-AE43-36018F3E6DE0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41">
              <a:extLst>
                <a:ext uri="{FF2B5EF4-FFF2-40B4-BE49-F238E27FC236}">
                  <a16:creationId xmlns:a16="http://schemas.microsoft.com/office/drawing/2014/main" id="{D4083259-9022-F047-87CA-E345A0FD762E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2">
              <a:extLst>
                <a:ext uri="{FF2B5EF4-FFF2-40B4-BE49-F238E27FC236}">
                  <a16:creationId xmlns:a16="http://schemas.microsoft.com/office/drawing/2014/main" id="{629E3200-B5EA-2B4F-A48F-1E7B1F302BF1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3">
              <a:extLst>
                <a:ext uri="{FF2B5EF4-FFF2-40B4-BE49-F238E27FC236}">
                  <a16:creationId xmlns:a16="http://schemas.microsoft.com/office/drawing/2014/main" id="{675BE546-36DE-E54F-B913-8F0769CBC135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8">
              <a:extLst>
                <a:ext uri="{FF2B5EF4-FFF2-40B4-BE49-F238E27FC236}">
                  <a16:creationId xmlns:a16="http://schemas.microsoft.com/office/drawing/2014/main" id="{69C82446-2EE9-0B45-B6B2-679E47360CBE}"/>
                </a:ext>
              </a:extLst>
            </p:cNvPr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49">
              <a:extLst>
                <a:ext uri="{FF2B5EF4-FFF2-40B4-BE49-F238E27FC236}">
                  <a16:creationId xmlns:a16="http://schemas.microsoft.com/office/drawing/2014/main" id="{91032F3C-0E9C-4A45-A9F5-B169B22328B1}"/>
                </a:ext>
              </a:extLst>
            </p:cNvPr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53">
              <a:extLst>
                <a:ext uri="{FF2B5EF4-FFF2-40B4-BE49-F238E27FC236}">
                  <a16:creationId xmlns:a16="http://schemas.microsoft.com/office/drawing/2014/main" id="{E62D8457-137A-874C-97BD-52B377C978A5}"/>
                </a:ext>
              </a:extLst>
            </p:cNvPr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4">
              <a:extLst>
                <a:ext uri="{FF2B5EF4-FFF2-40B4-BE49-F238E27FC236}">
                  <a16:creationId xmlns:a16="http://schemas.microsoft.com/office/drawing/2014/main" id="{F8F3915A-0555-2B42-B6F7-B9286FF21A71}"/>
                </a:ext>
              </a:extLst>
            </p:cNvPr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59">
              <a:extLst>
                <a:ext uri="{FF2B5EF4-FFF2-40B4-BE49-F238E27FC236}">
                  <a16:creationId xmlns:a16="http://schemas.microsoft.com/office/drawing/2014/main" id="{96AD6263-D802-B348-8423-B4CFC3A9EF2E}"/>
                </a:ext>
              </a:extLst>
            </p:cNvPr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60">
              <a:extLst>
                <a:ext uri="{FF2B5EF4-FFF2-40B4-BE49-F238E27FC236}">
                  <a16:creationId xmlns:a16="http://schemas.microsoft.com/office/drawing/2014/main" id="{B423AE75-170F-3943-A1F1-9B29B10DB234}"/>
                </a:ext>
              </a:extLst>
            </p:cNvPr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Rectangle 179">
              <a:extLst>
                <a:ext uri="{FF2B5EF4-FFF2-40B4-BE49-F238E27FC236}">
                  <a16:creationId xmlns:a16="http://schemas.microsoft.com/office/drawing/2014/main" id="{C5957465-C4FB-E54A-B450-333713CFAF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0">
              <a:extLst>
                <a:ext uri="{FF2B5EF4-FFF2-40B4-BE49-F238E27FC236}">
                  <a16:creationId xmlns:a16="http://schemas.microsoft.com/office/drawing/2014/main" id="{F8EE87F1-0C78-1146-91C0-823844E5883B}"/>
                </a:ext>
              </a:extLst>
            </p:cNvPr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Rectangle 181">
              <a:extLst>
                <a:ext uri="{FF2B5EF4-FFF2-40B4-BE49-F238E27FC236}">
                  <a16:creationId xmlns:a16="http://schemas.microsoft.com/office/drawing/2014/main" id="{3F35EE18-2C81-5D4A-901F-31904CFD18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82">
              <a:extLst>
                <a:ext uri="{FF2B5EF4-FFF2-40B4-BE49-F238E27FC236}">
                  <a16:creationId xmlns:a16="http://schemas.microsoft.com/office/drawing/2014/main" id="{C7FEFE69-AA15-004F-9D9D-A7D4A02E287F}"/>
                </a:ext>
              </a:extLst>
            </p:cNvPr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Rectangle 194">
              <a:extLst>
                <a:ext uri="{FF2B5EF4-FFF2-40B4-BE49-F238E27FC236}">
                  <a16:creationId xmlns:a16="http://schemas.microsoft.com/office/drawing/2014/main" id="{851C8A6E-2264-0142-B123-B8E88AC378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95">
              <a:extLst>
                <a:ext uri="{FF2B5EF4-FFF2-40B4-BE49-F238E27FC236}">
                  <a16:creationId xmlns:a16="http://schemas.microsoft.com/office/drawing/2014/main" id="{0EF7D1C5-9A47-BD4B-B551-89080C1CB949}"/>
                </a:ext>
              </a:extLst>
            </p:cNvPr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Rectangle 196">
              <a:extLst>
                <a:ext uri="{FF2B5EF4-FFF2-40B4-BE49-F238E27FC236}">
                  <a16:creationId xmlns:a16="http://schemas.microsoft.com/office/drawing/2014/main" id="{3C7F0DCA-BD04-0749-971E-F944AA92A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197">
              <a:extLst>
                <a:ext uri="{FF2B5EF4-FFF2-40B4-BE49-F238E27FC236}">
                  <a16:creationId xmlns:a16="http://schemas.microsoft.com/office/drawing/2014/main" id="{6B4CBF39-BF0F-6E4F-9EF7-D9684AA9D067}"/>
                </a:ext>
              </a:extLst>
            </p:cNvPr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851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E42EB1-B5BB-1947-B153-1357E49C7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03A9BE-6B44-2C4C-A6E1-9D4E89366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489F0C-B48B-9E4D-A0AF-5EF9F0887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E63F44-5590-8447-839A-50AB44C2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80289B-A3A7-D74E-9190-46CDA3A2E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9323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2C699-214A-A348-BA82-D09CA5AEA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C8D762-9BBB-6345-AFCD-2DF0CB37B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54BBCD-0BE6-7B47-990C-52CC1D39A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2B2C6E-A922-BA49-9C39-465D60768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1DBD78-220B-764E-ACE0-D27159177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2115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714A6D-5F4A-314E-AEEE-507F51CF0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2184F2-758D-014B-82AE-44024C5B8E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6849505-532B-4048-B74D-B72DA3656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7A5DE4-3F9D-E74C-945B-608493845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7D7D5F-C12A-5E48-8674-F2150A6B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8E1879-7E40-6E4B-A938-53FA880F2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1228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34F5F-1473-2D48-B04E-7F78BAD78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50C017-6F33-1344-905A-222346A64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934669-D92D-4947-913A-1FAF4F2B9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47A5F11-AEC2-8D46-B957-90385BD542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7CD3C13-303B-7240-ACC6-F3084F6D32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A728955-5FDD-0C44-99D1-E2F5C99F8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B93D7E5-8281-1647-9139-44EB4AEE6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B1C628-0C43-9B45-BAA1-97DD64922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058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11269-5009-E34C-B7DB-349892BF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155E70-D864-A345-9A5E-A35D4F5D1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C4DBA9-626C-2D4B-A912-D253F1B71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8F4DD8C-F6E6-6E40-89FA-97D670916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2588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A9216A-23ED-C544-91EE-74EED2B36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20CC8B-3BA1-5144-A421-B11EF66C8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29F1A5-D28B-8F4B-8F5A-7C69B38B6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126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104FF8-D041-EF41-97F8-920594DC2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EA6772-7F87-9443-9C68-57AFFB05A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E04CAC-F7AF-5A47-9FED-04F2E71DE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0B88F2-23E2-864A-BC77-51E136091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E10753-9C14-5946-8E86-CF96F5DBC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AE1416-39DE-9E42-9C11-965A12F5D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7580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AB3865-C3E7-CF4D-B7AD-A085218A1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D5FF555-E933-7249-9D57-2070B0B4D9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EB7E5CA-16B7-0A4F-89E5-3621E14E3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F80A73-4592-FB40-A4E5-C9874BE9E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C71D3E-DCAC-A74F-9E4E-2156CC9DD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A21335-532F-EC42-BEB1-129175200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675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901818E-A749-BD4A-B411-01388B3A2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086AD8-5B1C-2443-B9B2-ACB44637B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9C5BCB-AAED-144D-A8E7-A1F0CAAA8C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4024C-2A1D-5A49-AD54-04BBDBE8B544}" type="datetimeFigureOut">
              <a:rPr kumimoji="1" lang="zh-CN" altLang="en-US" smtClean="0"/>
              <a:t>2022/11/24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092636-7CD3-3649-8618-C924D799BE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962E4B-673C-2540-A9A0-5C60F1108E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1F319-DDE0-164E-BABB-BFAF7B7F97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3706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zhuanlan.zhihu.com/p/31426458" TargetMode="External"/><Relationship Id="rId13" Type="http://schemas.openxmlformats.org/officeDocument/2006/relationships/hyperlink" Target="https://www.bilibili.com/video/BV1GB4y1X72R/" TargetMode="External"/><Relationship Id="rId18" Type="http://schemas.openxmlformats.org/officeDocument/2006/relationships/hyperlink" Target="https://zhuanlan.zhihu.com/p/372116181" TargetMode="External"/><Relationship Id="rId3" Type="http://schemas.openxmlformats.org/officeDocument/2006/relationships/hyperlink" Target="https://www.v7labs.com/blog/object-detection-guide" TargetMode="External"/><Relationship Id="rId7" Type="http://schemas.openxmlformats.org/officeDocument/2006/relationships/hyperlink" Target="https://blog.csdn.net/sdkjkfk/article/details/103759401" TargetMode="External"/><Relationship Id="rId12" Type="http://schemas.openxmlformats.org/officeDocument/2006/relationships/hyperlink" Target="https://github.com/wangshusen/AdvancedAlgorithms" TargetMode="External"/><Relationship Id="rId17" Type="http://schemas.openxmlformats.org/officeDocument/2006/relationships/hyperlink" Target="https://panxiaoxie.cn/2021/04/12/&#35770;&#25991;&#31508;&#35760;-Deformable-DETR/" TargetMode="External"/><Relationship Id="rId2" Type="http://schemas.openxmlformats.org/officeDocument/2006/relationships/notesSlide" Target="../notesSlides/notesSlide2.xml"/><Relationship Id="rId16" Type="http://schemas.openxmlformats.org/officeDocument/2006/relationships/hyperlink" Target="https://www.cnblogs.com/biandekeren-blog/p/16085350.html" TargetMode="External"/><Relationship Id="rId20" Type="http://schemas.openxmlformats.org/officeDocument/2006/relationships/hyperlink" Target="https://bbs.huaweicloud.com/blogs/297970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twblogs.net/a/5e87941bbd9eee0ddd041652/?lang=zh-cn" TargetMode="External"/><Relationship Id="rId11" Type="http://schemas.openxmlformats.org/officeDocument/2006/relationships/hyperlink" Target="https://blog.csdn.net/remanented/article/details/79564045" TargetMode="External"/><Relationship Id="rId5" Type="http://schemas.openxmlformats.org/officeDocument/2006/relationships/hyperlink" Target="https://blog.51cto.com/u_15435490/4633871" TargetMode="External"/><Relationship Id="rId15" Type="http://schemas.openxmlformats.org/officeDocument/2006/relationships/hyperlink" Target="https://www.bilibili.com/video/BV1ha411K7fS/" TargetMode="External"/><Relationship Id="rId10" Type="http://schemas.openxmlformats.org/officeDocument/2006/relationships/hyperlink" Target="https://blog.csdn.net/u010901792/article/details/100044200" TargetMode="External"/><Relationship Id="rId19" Type="http://schemas.openxmlformats.org/officeDocument/2006/relationships/hyperlink" Target="https://blog.csdn.net/weixin_46142822/article/details/124074168" TargetMode="External"/><Relationship Id="rId4" Type="http://schemas.openxmlformats.org/officeDocument/2006/relationships/hyperlink" Target="https://zhuanlan.zhihu.com/p/393216036" TargetMode="External"/><Relationship Id="rId9" Type="http://schemas.openxmlformats.org/officeDocument/2006/relationships/hyperlink" Target="https://zhuanlan.zhihu.com/p/407831250" TargetMode="External"/><Relationship Id="rId14" Type="http://schemas.openxmlformats.org/officeDocument/2006/relationships/hyperlink" Target="https://zhuanlan.zhihu.com/p/50301131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3318799"/>
            <a:ext cx="12192000" cy="706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altLang="zh-CN" sz="4400" b="1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Video Instance Segmentation</a:t>
            </a:r>
            <a:endParaRPr lang="zh-CN" altLang="en-US" sz="4400" b="1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598E0706-D665-F65B-27FF-E2BF9718D0A1}"/>
              </a:ext>
            </a:extLst>
          </p:cNvPr>
          <p:cNvSpPr txBox="1"/>
          <p:nvPr/>
        </p:nvSpPr>
        <p:spPr>
          <a:xfrm>
            <a:off x="0" y="4607312"/>
            <a:ext cx="12192000" cy="776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000" b="1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Qi Tang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fld id="{BA38B591-0487-2248-9C79-8570CD84154C}" type="datetime1">
              <a:rPr lang="zh-CN" altLang="en-US" sz="2000" b="1" smtClean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pPr algn="ctr">
                <a:lnSpc>
                  <a:spcPct val="90000"/>
                </a:lnSpc>
                <a:spcBef>
                  <a:spcPts val="1000"/>
                </a:spcBef>
              </a:pPr>
              <a:t>2022/11/24</a:t>
            </a:fld>
            <a:endParaRPr lang="en-US" altLang="zh-CN" sz="2000" b="1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6A28EF-D372-AD4E-A930-0DEBE3C3616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07275" y="2247949"/>
            <a:ext cx="3399448" cy="48887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Meeting of Paper Sharing</a:t>
            </a:r>
            <a:endParaRPr lang="zh-CN" altLang="en-US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209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3">
            <a:extLst>
              <a:ext uri="{FF2B5EF4-FFF2-40B4-BE49-F238E27FC236}">
                <a16:creationId xmlns:a16="http://schemas.microsoft.com/office/drawing/2014/main" id="{9104A254-DA54-BB44-A2EF-1C8BB1AF55DD}"/>
              </a:ext>
            </a:extLst>
          </p:cNvPr>
          <p:cNvSpPr txBox="1">
            <a:spLocks/>
          </p:cNvSpPr>
          <p:nvPr/>
        </p:nvSpPr>
        <p:spPr>
          <a:xfrm>
            <a:off x="370800" y="160337"/>
            <a:ext cx="8886825" cy="5365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Reference</a:t>
            </a:r>
            <a:endParaRPr lang="zh-CN" altLang="en-US" sz="2400" dirty="0"/>
          </a:p>
        </p:txBody>
      </p:sp>
      <p:sp>
        <p:nvSpPr>
          <p:cNvPr id="8" name="页脚占位符 1">
            <a:extLst>
              <a:ext uri="{FF2B5EF4-FFF2-40B4-BE49-F238E27FC236}">
                <a16:creationId xmlns:a16="http://schemas.microsoft.com/office/drawing/2014/main" id="{72F9D85F-C101-E64A-BB50-8B935E80B8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62988" y="6506160"/>
            <a:ext cx="2102974" cy="365125"/>
          </a:xfrm>
        </p:spPr>
        <p:txBody>
          <a:bodyPr/>
          <a:lstStyle/>
          <a:p>
            <a:r>
              <a:rPr kumimoji="1" lang="en" altLang="zh-CN" dirty="0"/>
              <a:t>Video Instance Segmentation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4383790-6C0A-B840-973F-61FB6506043C}"/>
              </a:ext>
            </a:extLst>
          </p:cNvPr>
          <p:cNvSpPr txBox="1"/>
          <p:nvPr/>
        </p:nvSpPr>
        <p:spPr>
          <a:xfrm>
            <a:off x="472225" y="696912"/>
            <a:ext cx="11256787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MaskTrack</a:t>
            </a:r>
            <a:r>
              <a:rPr kumimoji="1"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R-CNN</a:t>
            </a:r>
          </a:p>
          <a:p>
            <a:pPr marL="742950" lvl="1" indent="-285750">
              <a:buSzPct val="85000"/>
              <a:buFont typeface="Wingdings" pitchFamily="2" charset="2"/>
              <a:buChar char="l"/>
            </a:pP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The Ultimate Guide to Object Detection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</a:pPr>
            <a:r>
              <a:rPr lang="zh-CN" altLang="en-US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4"/>
              </a:rPr>
              <a:t>一文看懂视频实例分割任务</a:t>
            </a:r>
            <a:r>
              <a:rPr lang="en" altLang="zh-CN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4"/>
              </a:rPr>
              <a:t>VIS</a:t>
            </a:r>
            <a:r>
              <a:rPr lang="zh-CN" altLang="en-US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4"/>
              </a:rPr>
              <a:t>和</a:t>
            </a:r>
            <a:r>
              <a:rPr lang="en" altLang="zh-CN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4"/>
              </a:rPr>
              <a:t>VOS MOTS</a:t>
            </a:r>
            <a:r>
              <a:rPr lang="zh-CN" altLang="en-US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4"/>
              </a:rPr>
              <a:t>等的区别</a:t>
            </a:r>
            <a:endParaRPr lang="en-US" altLang="zh-CN" b="1" i="0" u="none" strike="noStrike" dirty="0">
              <a:solidFill>
                <a:srgbClr val="121212"/>
              </a:solidFill>
              <a:effectLst/>
              <a:latin typeface="STSong" panose="02010600040101010101" pitchFamily="2" charset="-122"/>
              <a:ea typeface="STSong" panose="02010600040101010101" pitchFamily="2" charset="-122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</a:pPr>
            <a:r>
              <a:rPr lang="zh-CN" altLang="en-US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5"/>
              </a:rPr>
              <a:t>目标检测中评估指标</a:t>
            </a:r>
            <a:r>
              <a:rPr lang="en" altLang="zh-CN" b="1" i="0" u="none" strike="noStrike" dirty="0" err="1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5"/>
              </a:rPr>
              <a:t>mAP</a:t>
            </a:r>
            <a:r>
              <a:rPr lang="zh-CN" altLang="en-US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5"/>
              </a:rPr>
              <a:t>详解和计算方式</a:t>
            </a:r>
            <a:endParaRPr lang="en-US" altLang="zh-CN" b="1" i="0" u="none" strike="noStrike" dirty="0">
              <a:solidFill>
                <a:srgbClr val="121212"/>
              </a:solidFill>
              <a:effectLst/>
              <a:latin typeface="STSong" panose="02010600040101010101" pitchFamily="2" charset="-122"/>
              <a:ea typeface="STSong" panose="02010600040101010101" pitchFamily="2" charset="-122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</a:pPr>
            <a:r>
              <a:rPr lang="zh-CN" altLang="en-US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6"/>
              </a:rPr>
              <a:t>图像实例分割评价指标</a:t>
            </a:r>
            <a:endParaRPr lang="en-US" altLang="zh-CN" b="1" i="0" u="none" strike="noStrike" dirty="0">
              <a:solidFill>
                <a:srgbClr val="121212"/>
              </a:solidFill>
              <a:effectLst/>
              <a:latin typeface="STSong" panose="02010600040101010101" pitchFamily="2" charset="-122"/>
              <a:ea typeface="STSong" panose="02010600040101010101" pitchFamily="2" charset="-122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</a:pPr>
            <a:r>
              <a:rPr lang="zh-CN" altLang="en-US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7"/>
              </a:rPr>
              <a:t>目标检测</a:t>
            </a:r>
            <a:r>
              <a:rPr lang="en-US" altLang="zh-CN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7"/>
              </a:rPr>
              <a:t>-</a:t>
            </a:r>
            <a:r>
              <a:rPr lang="zh-CN" altLang="en-US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7"/>
              </a:rPr>
              <a:t>语义分割</a:t>
            </a:r>
            <a:r>
              <a:rPr lang="en-US" altLang="zh-CN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7"/>
              </a:rPr>
              <a:t>-</a:t>
            </a:r>
            <a:r>
              <a:rPr lang="zh-CN" altLang="en-US" b="1" i="0" u="none" strike="noStrike" dirty="0">
                <a:solidFill>
                  <a:srgbClr val="121212"/>
                </a:solidFill>
                <a:effectLst/>
                <a:latin typeface="STSong" panose="02010600040101010101" pitchFamily="2" charset="-122"/>
                <a:ea typeface="STSong" panose="02010600040101010101" pitchFamily="2" charset="-122"/>
                <a:hlinkClick r:id="rId7"/>
              </a:rPr>
              <a:t>实例分割模型常用性能评价指标</a:t>
            </a:r>
            <a:endParaRPr lang="en-US" altLang="zh-CN" b="1" i="0" u="none" strike="noStrike" dirty="0">
              <a:solidFill>
                <a:srgbClr val="121212"/>
              </a:solidFill>
              <a:effectLst/>
              <a:latin typeface="STSong" panose="02010600040101010101" pitchFamily="2" charset="-122"/>
              <a:ea typeface="STSong" panose="02010600040101010101" pitchFamily="2" charset="-122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</a:pPr>
            <a:r>
              <a:rPr kumimoji="1" lang="zh-CN" altLang="en-US" dirty="0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8"/>
              </a:rPr>
              <a:t>一文读懂</a:t>
            </a:r>
            <a:r>
              <a:rPr kumimoji="1" lang="en-US" altLang="zh-CN" dirty="0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8"/>
              </a:rPr>
              <a:t>Faster RCNN</a:t>
            </a:r>
            <a:endParaRPr kumimoji="1" lang="en-US" altLang="zh-CN" dirty="0">
              <a:latin typeface="STSong" panose="02010600040101010101" pitchFamily="2" charset="-122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</a:pPr>
            <a:r>
              <a:rPr kumimoji="1" lang="zh-CN" altLang="en-US" dirty="0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9"/>
              </a:rPr>
              <a:t>实例分割算法（</a:t>
            </a:r>
            <a:r>
              <a:rPr kumimoji="1" lang="en-US" altLang="zh-CN" dirty="0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9"/>
              </a:rPr>
              <a:t>mask </a:t>
            </a:r>
            <a:r>
              <a:rPr kumimoji="1" lang="en-US" altLang="zh-CN" dirty="0" err="1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9"/>
              </a:rPr>
              <a:t>rcnn</a:t>
            </a:r>
            <a:r>
              <a:rPr kumimoji="1" lang="zh-CN" altLang="en-US" dirty="0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9"/>
              </a:rPr>
              <a:t>）总结</a:t>
            </a:r>
            <a:endParaRPr kumimoji="1" lang="zh-CN" altLang="en-US" dirty="0">
              <a:latin typeface="STSong" panose="02010600040101010101" pitchFamily="2" charset="-122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</a:pPr>
            <a:r>
              <a:rPr kumimoji="1" lang="en-US" altLang="zh-CN" dirty="0"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0"/>
              </a:rPr>
              <a:t>mask-</a:t>
            </a:r>
            <a:r>
              <a:rPr kumimoji="1" lang="en-US" altLang="zh-CN" dirty="0" err="1"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0"/>
              </a:rPr>
              <a:t>rcnn</a:t>
            </a:r>
            <a:r>
              <a:rPr kumimoji="1" lang="en-US" altLang="zh-CN" dirty="0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0"/>
              </a:rPr>
              <a:t> </a:t>
            </a:r>
            <a:r>
              <a:rPr kumimoji="1" lang="zh-CN" altLang="en-US" dirty="0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0"/>
              </a:rPr>
              <a:t>解读</a:t>
            </a:r>
            <a:endParaRPr kumimoji="1" lang="zh-CN" altLang="en-US" dirty="0">
              <a:latin typeface="STSong" panose="02010600040101010101" pitchFamily="2" charset="-122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</a:pPr>
            <a:r>
              <a:rPr kumimoji="1" lang="en-US" altLang="zh-CN" dirty="0"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1"/>
              </a:rPr>
              <a:t>Mask-RCNN</a:t>
            </a:r>
            <a:r>
              <a:rPr kumimoji="1" lang="en-US" altLang="zh-CN" dirty="0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1"/>
              </a:rPr>
              <a:t> </a:t>
            </a:r>
            <a:r>
              <a:rPr kumimoji="1" lang="zh-CN" altLang="en-US" dirty="0"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1"/>
              </a:rPr>
              <a:t>算法及其实现详解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VisTR</a:t>
            </a:r>
            <a:endParaRPr kumimoji="1"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5000"/>
              <a:buFont typeface="Wingdings" pitchFamily="2" charset="2"/>
              <a:buChar char="l"/>
              <a:tabLst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2"/>
              </a:rPr>
              <a:t>二分图和匈牙利算法</a:t>
            </a:r>
            <a:endParaRPr kumimoji="1" lang="en-US" altLang="zh-CN" dirty="0">
              <a:solidFill>
                <a:prstClr val="black"/>
              </a:solidFill>
              <a:latin typeface="Times New Roman" panose="02020603050405020304" pitchFamily="18" charset="0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  <a:defRPr/>
            </a:pP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3"/>
              </a:rPr>
              <a:t>DETR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3"/>
              </a:rPr>
              <a:t> 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3"/>
              </a:rPr>
              <a:t>论文精读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3"/>
              </a:rPr>
              <a:t>【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3"/>
              </a:rPr>
              <a:t>论文精读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3"/>
              </a:rPr>
              <a:t>】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TSong" panose="02010600040101010101" pitchFamily="2" charset="-122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4"/>
              </a:rPr>
              <a:t>大白话用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4"/>
              </a:rPr>
              <a:t>Transformer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4"/>
              </a:rPr>
              <a:t>做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4"/>
              </a:rPr>
              <a:t>object detection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Song" panose="02010600040101010101" pitchFamily="2" charset="-122"/>
                <a:ea typeface="STSong" panose="02010600040101010101" pitchFamily="2" charset="-122"/>
                <a:cs typeface="Times New Roman" panose="02020603050405020304" pitchFamily="18" charset="0"/>
                <a:hlinkClick r:id="rId14"/>
              </a:rPr>
              <a:t>（上）</a:t>
            </a:r>
            <a:endParaRPr kumimoji="1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TSong" panose="02010600040101010101" pitchFamily="2" charset="-122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2000" b="1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SeqFormer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&amp;</a:t>
            </a:r>
            <a:r>
              <a:rPr lang="zh-CN" altLang="en-US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IDOL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5000"/>
              <a:buFont typeface="Wingdings" pitchFamily="2" charset="2"/>
              <a:buChar char="l"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5"/>
              </a:rPr>
              <a:t>极市直播第</a:t>
            </a:r>
            <a:r>
              <a:rPr kumimoji="1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5"/>
              </a:rPr>
              <a:t>100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5"/>
              </a:rPr>
              <a:t>期丨</a:t>
            </a:r>
            <a:r>
              <a:rPr kumimoji="1" lang="en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5"/>
              </a:rPr>
              <a:t>ECCV2022 Oral-</a:t>
            </a: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5"/>
              </a:rPr>
              <a:t>吴俊峰：视频实例分割新</a:t>
            </a:r>
            <a:r>
              <a:rPr kumimoji="1" lang="en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5"/>
              </a:rPr>
              <a:t>SOTA</a:t>
            </a:r>
            <a:r>
              <a:rPr kumimoji="1" lang="zh-CN" altLang="e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5"/>
              </a:rPr>
              <a:t>：</a:t>
            </a:r>
            <a:r>
              <a:rPr kumimoji="1" lang="en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5"/>
              </a:rPr>
              <a:t>SeqFormer&amp;IDOL</a:t>
            </a:r>
            <a:endParaRPr kumimoji="1" lang="en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5000"/>
              <a:buFont typeface="Wingdings" pitchFamily="2" charset="2"/>
              <a:buChar char="l"/>
              <a:tabLst/>
              <a:defRPr/>
            </a:pPr>
            <a:r>
              <a:rPr kumimoji="1" lang="en" altLang="zh-C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6"/>
              </a:rPr>
              <a:t>Deformable DETR </a:t>
            </a:r>
            <a:r>
              <a:rPr kumimoji="1" lang="zh-CN" altLang="e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6"/>
              </a:rPr>
              <a:t>详解</a:t>
            </a:r>
            <a:endParaRPr kumimoji="1" lang="en-US" altLang="zh-CN" dirty="0">
              <a:solidFill>
                <a:prstClr val="black"/>
              </a:solidFill>
              <a:latin typeface="Times New Roman" panose="02020603050405020304" pitchFamily="18" charset="0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7"/>
              </a:rPr>
              <a:t>论文笔记</a:t>
            </a:r>
            <a:r>
              <a:rPr kumimoji="1" lang="en-US" altLang="zh-C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7"/>
              </a:rPr>
              <a:t>-DETR and Deformable DETR</a:t>
            </a:r>
            <a:endParaRPr kumimoji="1" lang="en-US" altLang="zh-CN" dirty="0">
              <a:solidFill>
                <a:prstClr val="black"/>
              </a:solidFill>
              <a:latin typeface="Times New Roman" panose="02020603050405020304" pitchFamily="18" charset="0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  <a:defRPr/>
            </a:pPr>
            <a:r>
              <a:rPr kumimoji="1" lang="en-US" altLang="zh-C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8"/>
              </a:rPr>
              <a:t>Deformable DETR: </a:t>
            </a:r>
            <a:r>
              <a:rPr kumimoji="1" lang="zh-CN" altLang="en-US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8"/>
              </a:rPr>
              <a:t>基于稀疏空间采样的注意力机制，让</a:t>
            </a:r>
            <a:r>
              <a:rPr kumimoji="1" lang="en-US" altLang="zh-C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8"/>
              </a:rPr>
              <a:t>DCN</a:t>
            </a:r>
            <a:r>
              <a:rPr kumimoji="1" lang="zh-CN" altLang="en-US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8"/>
              </a:rPr>
              <a:t>与</a:t>
            </a:r>
            <a:r>
              <a:rPr kumimoji="1" lang="en-US" altLang="zh-C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8"/>
              </a:rPr>
              <a:t>Transformer</a:t>
            </a:r>
            <a:r>
              <a:rPr kumimoji="1" lang="zh-CN" altLang="en-US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8"/>
              </a:rPr>
              <a:t>一起玩！</a:t>
            </a:r>
            <a:endParaRPr kumimoji="1" lang="en-US" altLang="zh-CN" dirty="0">
              <a:solidFill>
                <a:prstClr val="black"/>
              </a:solidFill>
              <a:latin typeface="Times New Roman" panose="02020603050405020304" pitchFamily="18" charset="0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9"/>
              </a:rPr>
              <a:t>目标检测</a:t>
            </a:r>
            <a:r>
              <a:rPr kumimoji="1" lang="en-US" altLang="zh-C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9"/>
              </a:rPr>
              <a:t>: </a:t>
            </a:r>
            <a:r>
              <a:rPr kumimoji="1" lang="zh-CN" altLang="en-US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9"/>
              </a:rPr>
              <a:t>一文读懂 </a:t>
            </a:r>
            <a:r>
              <a:rPr kumimoji="1" lang="en" altLang="zh-C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9"/>
              </a:rPr>
              <a:t>OTA </a:t>
            </a:r>
            <a:r>
              <a:rPr kumimoji="1" lang="zh-CN" altLang="en-US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19"/>
              </a:rPr>
              <a:t>标签分配</a:t>
            </a:r>
            <a:endParaRPr kumimoji="1" lang="zh-CN" altLang="en-US" dirty="0">
              <a:solidFill>
                <a:prstClr val="black"/>
              </a:solidFill>
              <a:latin typeface="Times New Roman" panose="02020603050405020304" pitchFamily="18" charset="0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SzPct val="85000"/>
              <a:buFont typeface="Wingdings" pitchFamily="2" charset="2"/>
              <a:buChar char="l"/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20"/>
              </a:rPr>
              <a:t>论文阅读</a:t>
            </a:r>
            <a:r>
              <a:rPr kumimoji="1" lang="en-US" altLang="zh-C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20"/>
              </a:rPr>
              <a:t>《</a:t>
            </a:r>
            <a:r>
              <a:rPr kumimoji="1" lang="en" altLang="zh-CN" dirty="0">
                <a:solidFill>
                  <a:prstClr val="black"/>
                </a:solidFill>
                <a:latin typeface="Times New Roman" panose="02020603050405020304" pitchFamily="18" charset="0"/>
                <a:ea typeface="STSong" panose="02010600040101010101" pitchFamily="2" charset="-122"/>
                <a:cs typeface="Times New Roman" panose="02020603050405020304" pitchFamily="18" charset="0"/>
                <a:hlinkClick r:id="rId20"/>
              </a:rPr>
              <a:t>OTA:Optimal Transport Assignment for Object Detection》</a:t>
            </a:r>
            <a:endParaRPr kumimoji="1" lang="en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STSong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537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3">
            <a:extLst>
              <a:ext uri="{FF2B5EF4-FFF2-40B4-BE49-F238E27FC236}">
                <a16:creationId xmlns:a16="http://schemas.microsoft.com/office/drawing/2014/main" id="{9104A254-DA54-BB44-A2EF-1C8BB1AF55DD}"/>
              </a:ext>
            </a:extLst>
          </p:cNvPr>
          <p:cNvSpPr txBox="1">
            <a:spLocks/>
          </p:cNvSpPr>
          <p:nvPr/>
        </p:nvSpPr>
        <p:spPr>
          <a:xfrm>
            <a:off x="370800" y="160337"/>
            <a:ext cx="8886825" cy="5365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Full Version</a:t>
            </a:r>
            <a:endParaRPr lang="zh-CN" altLang="en-US" sz="2400" dirty="0"/>
          </a:p>
        </p:txBody>
      </p:sp>
      <p:sp>
        <p:nvSpPr>
          <p:cNvPr id="8" name="页脚占位符 1">
            <a:extLst>
              <a:ext uri="{FF2B5EF4-FFF2-40B4-BE49-F238E27FC236}">
                <a16:creationId xmlns:a16="http://schemas.microsoft.com/office/drawing/2014/main" id="{72F9D85F-C101-E64A-BB50-8B935E80B8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62988" y="6506160"/>
            <a:ext cx="2102974" cy="365125"/>
          </a:xfrm>
        </p:spPr>
        <p:txBody>
          <a:bodyPr/>
          <a:lstStyle/>
          <a:p>
            <a:r>
              <a:rPr kumimoji="1" lang="en" altLang="zh-CN" dirty="0"/>
              <a:t>Video Instance Segmentation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3E50A29-7D99-CC46-ABA6-35A080794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108" y="2014289"/>
            <a:ext cx="2829417" cy="282941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3A18CB8-E329-BC4A-8A92-DEB57325BB8C}"/>
              </a:ext>
            </a:extLst>
          </p:cNvPr>
          <p:cNvSpPr txBox="1"/>
          <p:nvPr/>
        </p:nvSpPr>
        <p:spPr>
          <a:xfrm>
            <a:off x="1514475" y="3105833"/>
            <a:ext cx="516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链接: https://pan.baidu.com/s/1k87ENW0xVs08-mzU_lXKAA?pwd=u64y 提取码: u64y </a:t>
            </a:r>
          </a:p>
        </p:txBody>
      </p:sp>
    </p:spTree>
    <p:extLst>
      <p:ext uri="{BB962C8B-B14F-4D97-AF65-F5344CB8AC3E}">
        <p14:creationId xmlns:p14="http://schemas.microsoft.com/office/powerpoint/2010/main" val="100497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</Words>
  <Application>Microsoft Macintosh PowerPoint</Application>
  <PresentationFormat>宽屏</PresentationFormat>
  <Paragraphs>36</Paragraphs>
  <Slides>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2" baseType="lpstr">
      <vt:lpstr>等线</vt:lpstr>
      <vt:lpstr>等线 Light</vt:lpstr>
      <vt:lpstr>华文仿宋</vt:lpstr>
      <vt:lpstr>STSong</vt:lpstr>
      <vt:lpstr>Arial</vt:lpstr>
      <vt:lpstr>Calibri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唐 麒</dc:creator>
  <cp:lastModifiedBy>唐 麒</cp:lastModifiedBy>
  <cp:revision>4</cp:revision>
  <dcterms:created xsi:type="dcterms:W3CDTF">2022-11-23T12:51:48Z</dcterms:created>
  <dcterms:modified xsi:type="dcterms:W3CDTF">2022-11-24T09:49:41Z</dcterms:modified>
</cp:coreProperties>
</file>

<file path=docProps/thumbnail.jpeg>
</file>